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6858000" cx="9144000"/>
  <p:notesSz cx="6858000" cy="9144000"/>
  <p:embeddedFontLst>
    <p:embeddedFont>
      <p:font typeface="Century Gothic"/>
      <p:bold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4" roundtripDataSignature="AMtx7mj+r2PsUamwlUhoOlEv85RlqHXP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font" Target="fonts/CenturyGothic-bold.fntdata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24" Type="http://customschemas.google.com/relationships/presentationmetadata" Target="metadata"/><Relationship Id="rId12" Type="http://schemas.openxmlformats.org/officeDocument/2006/relationships/slide" Target="slides/slide7.xml"/><Relationship Id="rId23" Type="http://schemas.openxmlformats.org/officeDocument/2006/relationships/font" Target="fonts/CenturyGothic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f7af93f578_0_29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f7af93f578_0_2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Today is about supporting parents with practical advice around online safety.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Children’s online lives are now part of everyday life. Devices are used for learning, socialising, gaming and entertainment.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aim today is not to create fear around technology. Instead, we want to help families feel more confident, informed and supported.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f7af93f578_0_26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f7af93f578_0_2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Many online contacts begin in a friendly way.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Children may be contacted through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●"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TikTok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●"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Snapchat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●"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Gaming platforms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●"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Group Chats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Risks include: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●"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Fake accounts pretending to be children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●"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Requests for personal information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●"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Grooming behaviours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Parents can help by: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●"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Setting accounts to private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●"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Turning off direct messaging where possible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●"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Using family pairing features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●"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Keeping devices in shared spaces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Teach children three simple steps - Stop, Screenshot, Tell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Children should know they will never be in trouble for asking for help.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f7af93f578_0_27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f7af93f578_0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Online gaming is hugely popular and often very social.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Games can involve: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●"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Voice chat with strangers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●"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Pressure from other players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●"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In-game spending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●"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Exposure to inappropriate language.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Practical steps you can take: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●"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Turn off open chat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●"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age ratings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●"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Keep consoles in shared spaces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●"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parental controls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●"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Check friends lists regularly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Online gaming platforms worth mentioning here include - Roblox, Fortnite and Minecraft as these are commonly used by primary aged children.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Gaming can be positive and social - but children still need guidance and boundaries.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f7af93f578_0_27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f7af93f578_0_2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Children increasingly encounter AI-generated content online.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can include: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●"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Fake images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●"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Deep Fake videos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●"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Unrealistics influencers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●"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Scams using AI messages or voices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Encourage children to ask: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●"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this real?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●"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this be trusted?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●"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was this shared?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Digital literacy is now a vital safeguarding skill.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f7af93f578_0_27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f7af93f578_0_2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Online experiences can strongly affect children’s wellbeing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Watch out for signs such as: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●"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Changes in mood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●"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Sleep difficulties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●"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Anxiety after using devices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●"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Obsessive checking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●"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Withdrawn from family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Again, the key is communication. We are not aiming for perfection. We are aiming for openness, support and safety.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is not possible to monitor every second - it is to maintain trust, communication and safety.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f7af93f578_0_28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f7af93f578_0_2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Online safety can sometimes feel overwhelming for parents because technology changes so quickly. But children are safest when trusted adults stay involved and keep conversations going.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Even small changes at home can make a significant difference.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f7af93f578_0_28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f7af93f578_0_2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ever feel worried or unsure, support is available.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Useful organisations include: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NSPCC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CEOP - (Child Exploitation and Online Protection)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Childline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Internet Matters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please remember: School safeguarding staff are always available to help and support families.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f7af93f578_0_29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3f7af93f578_0_2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the end of the session, I hope parents will: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●"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Understand the main online risks children may face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●"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Feel more confident having conversations about online safety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●"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Leave with practical strategies to use at home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Before we begin, think about this: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●"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apps or games does your child currently use?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●"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do you know the age restrictions for those platforms?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2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f7af93f578_0_25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f7af93f578_0_2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Many risks online come through interaction with others rather than simply looking at websites.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Children use devices to: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●"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Watch videos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●"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Play games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●"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Message friends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●"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school learning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Technology itself is not the problem.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focus should be on helping children use technology safely, confidently and responsibly.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f7af93f578_0_23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f7af93f578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 apps require users to be at least 13 years old. Many parents are surprised to learn that most social media apps have a minimum age of 13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links to laws around collecting children’s personal information online.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However, we know many younger children access these apps.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important thing is that parents understand: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●"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their child is accessing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●"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 they are communicating with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●"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Whether safety settings are in place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of the strongest protective factors is simply staying involved.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f7af93f578_0_23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f7af93f578_0_2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Online safety is grouped into four main areas called the 4Cs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Content - things children see online: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Violent material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Misinformation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Inappropriate videos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Harmful trends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Contact - interactions with people online: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Grooming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Strangers contacting children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Cyberbullying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Conduct - how children behave online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Sharing images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comments/messages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Digital footprint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Commerce - these are financial risks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In- game spending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Loot boxes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Scams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Phishing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Understanding these areas helps parents recognise risks more clearly.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f7af93f578_0_24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f7af93f578_0_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of the biggest messages I need to share today is this: online safety should be an ongoing conversation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Try: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●"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Asking open ended questions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●"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Staying calm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●"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Avoiding immediate punishment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●"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Showing curiosity rather than judgement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Useful questions you could ask: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●"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games are popular at the moment?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●"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 do you talk to online?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●"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 you ever seen anything that made you uncomfortable?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Children are far more likely to tell adults about problems if they believe that they will be listened to calmly.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f7af93f578_0_24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f7af93f578_0_2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Children benefit from clear routines and expectations online.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Practical boundaries may include: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●"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Devices staying downstairs overnight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●"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Screen free mealtimes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●"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Shared family spaces for devices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●"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Checking apps before download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●"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 limits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Parental controls are helpful - but they work best alongside conversations and supervision.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f7af93f578_0_25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f7af93f578_0_2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a child comes to you with a problem online, your first reaction really matters.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Try to: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●"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Stay calm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●"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 carefully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●"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Reassure them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●"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Avoid blame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●"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Report concerns if needed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Children fear having devices removed.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want children to keep speaking up when something worries them.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f7af93f578_0_25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f7af93f578_0_2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2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3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6" name="Google Shape;26;p1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7" name="Google Shape;27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7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7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" name="Google Shape;37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7365D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nice title slide" id="84" name="Google Shape;84;g3f7af93f578_0_2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571625" y="0"/>
            <a:ext cx="122872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 11" id="142" name="Google Shape;142;g3f7af93f578_0_2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571625" y="0"/>
            <a:ext cx="122872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slide 11" id="147" name="Google Shape;147;g3f7af93f578_0_2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571625" y="0"/>
            <a:ext cx="122872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slide 12" id="152" name="Google Shape;152;g3f7af93f578_0_2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571625" y="0"/>
            <a:ext cx="122872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 13 beautify" id="157" name="Google Shape;157;g3f7af93f578_0_2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571625" y="0"/>
            <a:ext cx="122872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slide 14" id="162" name="Google Shape;162;g3f7af93f578_0_2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571625" y="0"/>
            <a:ext cx="122872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slide 15" id="167" name="Google Shape;167;g3f7af93f578_0_2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571625" y="0"/>
            <a:ext cx="122872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 16 beautify" id="172" name="Google Shape;172;g3f7af93f578_0_2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571625" y="0"/>
            <a:ext cx="122872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/>
          <p:nvPr/>
        </p:nvSpPr>
        <p:spPr>
          <a:xfrm>
            <a:off x="457200" y="285750"/>
            <a:ext cx="6477000" cy="9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Aims of the Session</a:t>
            </a:r>
            <a:endParaRPr b="1" sz="44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91" name="Google Shape;91;p2"/>
          <p:cNvGrpSpPr/>
          <p:nvPr/>
        </p:nvGrpSpPr>
        <p:grpSpPr>
          <a:xfrm>
            <a:off x="457200" y="1714500"/>
            <a:ext cx="5715000" cy="2571750"/>
            <a:chOff x="457200" y="1714500"/>
            <a:chExt cx="5715000" cy="2571750"/>
          </a:xfrm>
        </p:grpSpPr>
        <p:sp>
          <p:nvSpPr>
            <p:cNvPr id="92" name="Google Shape;92;p2"/>
            <p:cNvSpPr/>
            <p:nvPr/>
          </p:nvSpPr>
          <p:spPr>
            <a:xfrm>
              <a:off x="457200" y="1714500"/>
              <a:ext cx="5715000" cy="762000"/>
            </a:xfrm>
            <a:prstGeom prst="roundRect">
              <a:avLst>
                <a:gd fmla="val 18750" name="adj"/>
              </a:avLst>
            </a:pr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2"/>
            <p:cNvSpPr txBox="1"/>
            <p:nvPr/>
          </p:nvSpPr>
          <p:spPr>
            <a:xfrm>
              <a:off x="647700" y="1714500"/>
              <a:ext cx="5334000" cy="76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GB" sz="2800">
                  <a:solidFill>
                    <a:srgbClr val="F1C232"/>
                  </a:solidFill>
                  <a:latin typeface="Material Icons"/>
                  <a:ea typeface="Material Icons"/>
                  <a:cs typeface="Material Icons"/>
                  <a:sym typeface="Material Icons"/>
                </a:rPr>
                <a:t>visibility</a:t>
              </a:r>
              <a:r>
                <a:rPr b="0" lang="en-GB" sz="20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Help parents understand risks</a:t>
              </a:r>
              <a:endParaRPr b="0"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57200" y="2619375"/>
              <a:ext cx="5715000" cy="762000"/>
            </a:xfrm>
            <a:prstGeom prst="roundRect">
              <a:avLst>
                <a:gd fmla="val 18750" name="adj"/>
              </a:avLst>
            </a:pr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2"/>
            <p:cNvSpPr txBox="1"/>
            <p:nvPr/>
          </p:nvSpPr>
          <p:spPr>
            <a:xfrm>
              <a:off x="647700" y="2619375"/>
              <a:ext cx="5334000" cy="76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GB" sz="2800">
                  <a:solidFill>
                    <a:srgbClr val="F1C232"/>
                  </a:solidFill>
                  <a:latin typeface="Material Icons"/>
                  <a:ea typeface="Material Icons"/>
                  <a:cs typeface="Material Icons"/>
                  <a:sym typeface="Material Icons"/>
                </a:rPr>
                <a:t>trending_up</a:t>
              </a:r>
              <a:r>
                <a:rPr b="0" lang="en-GB" sz="20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Build confidence</a:t>
              </a:r>
              <a:endParaRPr b="0"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457200" y="3524250"/>
              <a:ext cx="5715000" cy="762000"/>
            </a:xfrm>
            <a:prstGeom prst="roundRect">
              <a:avLst>
                <a:gd fmla="val 18750" name="adj"/>
              </a:avLst>
            </a:prstGeom>
            <a:solidFill>
              <a:srgbClr val="FFFFFF">
                <a:alpha val="10000"/>
              </a:srgbClr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2"/>
            <p:cNvSpPr txBox="1"/>
            <p:nvPr/>
          </p:nvSpPr>
          <p:spPr>
            <a:xfrm>
              <a:off x="647700" y="3524250"/>
              <a:ext cx="5334000" cy="76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GB" sz="2800">
                  <a:solidFill>
                    <a:srgbClr val="F1C232"/>
                  </a:solidFill>
                  <a:latin typeface="Material Icons"/>
                  <a:ea typeface="Material Icons"/>
                  <a:cs typeface="Material Icons"/>
                  <a:sym typeface="Material Icons"/>
                </a:rPr>
                <a:t>build</a:t>
              </a:r>
              <a:r>
                <a:rPr b="0" lang="en-GB" sz="20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Provide practical strategies</a:t>
              </a:r>
              <a:endParaRPr b="0"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98" name="Google Shape;98;p2"/>
          <p:cNvGrpSpPr/>
          <p:nvPr/>
        </p:nvGrpSpPr>
        <p:grpSpPr>
          <a:xfrm>
            <a:off x="457200" y="4762500"/>
            <a:ext cx="8229600" cy="1714500"/>
            <a:chOff x="457200" y="4762500"/>
            <a:chExt cx="8229600" cy="1714500"/>
          </a:xfrm>
        </p:grpSpPr>
        <p:sp>
          <p:nvSpPr>
            <p:cNvPr id="99" name="Google Shape;99;p2"/>
            <p:cNvSpPr/>
            <p:nvPr/>
          </p:nvSpPr>
          <p:spPr>
            <a:xfrm>
              <a:off x="457200" y="4762500"/>
              <a:ext cx="8229600" cy="1714500"/>
            </a:xfrm>
            <a:prstGeom prst="roundRect">
              <a:avLst>
                <a:gd fmla="val 11111" name="adj"/>
              </a:avLst>
            </a:prstGeom>
            <a:solidFill>
              <a:srgbClr val="C5D8F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2"/>
            <p:cNvSpPr txBox="1"/>
            <p:nvPr/>
          </p:nvSpPr>
          <p:spPr>
            <a:xfrm>
              <a:off x="742950" y="4953000"/>
              <a:ext cx="7658100" cy="133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GB" sz="2200">
                  <a:solidFill>
                    <a:srgbClr val="17365D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Discussion Points:</a:t>
              </a:r>
              <a:endParaRPr b="1" i="1" sz="2200">
                <a:solidFill>
                  <a:srgbClr val="17365D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indent="0" lvl="0" marL="0" rtl="0" algn="ctr">
                <a:spcBef>
                  <a:spcPts val="375"/>
                </a:spcBef>
                <a:spcAft>
                  <a:spcPts val="0"/>
                </a:spcAft>
                <a:buNone/>
              </a:pPr>
              <a:r>
                <a:rPr i="1" lang="en-GB" sz="2200">
                  <a:solidFill>
                    <a:srgbClr val="17365D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What apps do your children use?</a:t>
              </a:r>
              <a:endParaRPr i="1" sz="2200">
                <a:solidFill>
                  <a:srgbClr val="17365D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GB" sz="2200">
                  <a:solidFill>
                    <a:srgbClr val="17365D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Do you know the age restrictions for these apps?</a:t>
              </a:r>
              <a:endParaRPr i="1" sz="2200">
                <a:solidFill>
                  <a:srgbClr val="17365D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pic>
        <p:nvPicPr>
          <p:cNvPr id="101" name="Google Shape;10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08422" y="189186"/>
            <a:ext cx="1840984" cy="184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25550" y="2186261"/>
            <a:ext cx="2423839" cy="24238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slide 3 - what chidlren do online" id="107" name="Google Shape;107;g3f7af93f578_0_2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571625" y="0"/>
            <a:ext cx="122872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utify as image" id="112" name="Google Shape;112;g3f7af93f578_0_2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571625" y="0"/>
            <a:ext cx="122872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o this for all the slides" id="117" name="Google Shape;117;g3f7af93f578_0_2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571625" y="0"/>
            <a:ext cx="122872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o this for all the slides" id="122" name="Google Shape;122;g3f7af93f578_0_2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571625" y="0"/>
            <a:ext cx="122872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eep going these look good#" id="127" name="Google Shape;127;g3f7af93f578_0_2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571625" y="0"/>
            <a:ext cx="122872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 8 - 15. beautify these as well." id="132" name="Google Shape;132;g3f7af93f578_0_2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571625" y="0"/>
            <a:ext cx="122872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 10" id="137" name="Google Shape;137;g3f7af93f578_0_2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571625" y="0"/>
            <a:ext cx="122872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2013-01-27T09:14:16Z</dcterms:created>
  <dc:creator>Huma Raza</dc:creator>
</cp:coreProperties>
</file>